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85" r:id="rId2"/>
    <p:sldId id="323" r:id="rId3"/>
    <p:sldId id="330" r:id="rId4"/>
    <p:sldId id="295" r:id="rId5"/>
    <p:sldId id="329" r:id="rId6"/>
    <p:sldId id="331" r:id="rId7"/>
    <p:sldId id="318" r:id="rId8"/>
    <p:sldId id="324" r:id="rId9"/>
    <p:sldId id="325" r:id="rId10"/>
    <p:sldId id="327" r:id="rId11"/>
    <p:sldId id="328" r:id="rId12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6600"/>
    <a:srgbClr val="640000"/>
    <a:srgbClr val="FF8601"/>
    <a:srgbClr val="0F2A67"/>
    <a:srgbClr val="17285F"/>
    <a:srgbClr val="0C256A"/>
    <a:srgbClr val="9BE5FF"/>
    <a:srgbClr val="6DD9FF"/>
    <a:srgbClr val="EB3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9" autoAdjust="0"/>
    <p:restoredTop sz="98401" autoAdjust="0"/>
  </p:normalViewPr>
  <p:slideViewPr>
    <p:cSldViewPr>
      <p:cViewPr>
        <p:scale>
          <a:sx n="48" d="100"/>
          <a:sy n="48" d="100"/>
        </p:scale>
        <p:origin x="-1752" y="-438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6A81C34-38DE-451A-A1D8-7F9D32D8AAAC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en-US" sz="14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41570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371599" y="764280"/>
            <a:ext cx="502848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381AFAFA-9A28-4B34-A8D9-8D42796B99D9}" type="slidenum">
              <a:rPr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26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US" sz="2000" b="0" i="0" u="none" strike="noStrike" kern="1200">
        <a:ln>
          <a:noFill/>
        </a:ln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2A01B00-F821-461B-A579-5DFA70E9E7AB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B0AF84D-D0C4-4D23-9BEA-6911527DBCD8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3B6BFF1-9141-4971-9B2B-8298F626598F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32AA1B2-B5D6-48BD-9E3B-97F362DC5A93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7F4779-2AA9-49ED-A638-1DFB2B663312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6EFE10D-3A8D-4F67-8FF4-BEE76C151D1B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98D3EEA-7134-4AC1-840F-9A1F75CB75A4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BB020B7-1457-4BFC-9A8C-AB8BE79B980D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FCDD0CE-7EB0-4274-9C0E-3FD7D4B4E1B6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6A4F7F8-BBDA-4540-A019-C49567BF8EF3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1CF76A-4AC4-4570-82EF-7A52A9907829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3000">
              <a:schemeClr val="tx2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Sans" pitchFamily="2"/>
                <a:cs typeface="Lohit Devanagar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Sans" pitchFamily="2"/>
                <a:cs typeface="Lohit Devanagar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DejaVu Sans" pitchFamily="2"/>
                <a:cs typeface="Lohit Devanagar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DejaVu Sans" pitchFamily="2"/>
                <a:cs typeface="Lohit Devanagar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Sans" pitchFamily="2"/>
                <a:cs typeface="Lohit Devanagar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Sans" pitchFamily="2"/>
                <a:cs typeface="Lohit Devanagar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Sans" pitchFamily="2"/>
                <a:cs typeface="Lohit Devanagar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Sans" pitchFamily="2"/>
                <a:cs typeface="Lohit Devanagar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Sans" pitchFamily="2"/>
                <a:cs typeface="Lohit Devanagar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Sans" pitchFamily="2"/>
                <a:cs typeface="Lohit Devanagari" pitchFamily="2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A64D1783-770C-43EF-BE88-3E36BF650076}" type="slidenum">
              <a:rPr/>
              <a:pPr lvl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hangingPunct="0">
        <a:tabLst/>
        <a:defRPr lang="en-US" sz="4400" b="0" i="0" u="none" strike="noStrike" kern="1200">
          <a:ln>
            <a:noFill/>
          </a:ln>
          <a:latin typeface="Liberation Sans" pitchFamily="18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en-US" sz="3200" b="0" i="0" u="none" strike="noStrike" kern="1200">
          <a:ln>
            <a:noFill/>
          </a:ln>
          <a:latin typeface="Liberation Sans" pitchFamily="18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0" y="-325"/>
            <a:ext cx="10080000" cy="7560000"/>
          </a:xfrm>
          <a:custGeom>
            <a:avLst>
              <a:gd name="f0" fmla="val 287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0" y="0"/>
            <a:ext cx="10080000" cy="7559675"/>
          </a:xfrm>
          <a:custGeom>
            <a:avLst>
              <a:gd name="f0" fmla="val 22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4" name="Subtitle 3"/>
          <p:cNvSpPr txBox="1">
            <a:spLocks noGrp="1"/>
          </p:cNvSpPr>
          <p:nvPr>
            <p:ph type="subTitle" idx="4294967295"/>
          </p:nvPr>
        </p:nvSpPr>
        <p:spPr>
          <a:xfrm>
            <a:off x="204786" y="122237"/>
            <a:ext cx="9636126" cy="2819400"/>
          </a:xfrm>
          <a:ln>
            <a:noFill/>
          </a:ln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en-US" sz="4400" b="1" i="1" dirty="0">
                <a:ln w="25400">
                  <a:solidFill>
                    <a:srgbClr val="CC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ea typeface="+mn-ea"/>
                <a:cs typeface="Arial" pitchFamily="34" charset="0"/>
              </a:rPr>
              <a:t>Geomorphology, </a:t>
            </a:r>
            <a:r>
              <a:rPr lang="en-US" sz="4400" b="1" i="1" dirty="0" err="1">
                <a:ln w="25400">
                  <a:solidFill>
                    <a:srgbClr val="CC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ea typeface="+mn-ea"/>
                <a:cs typeface="Arial" pitchFamily="34" charset="0"/>
              </a:rPr>
              <a:t>Neotectonics</a:t>
            </a:r>
            <a:r>
              <a:rPr lang="en-US" sz="4400" b="1" i="1" dirty="0">
                <a:ln w="25400">
                  <a:solidFill>
                    <a:srgbClr val="CC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ea typeface="+mn-ea"/>
                <a:cs typeface="Arial" pitchFamily="34" charset="0"/>
              </a:rPr>
              <a:t>, and Hazards </a:t>
            </a:r>
            <a:r>
              <a:rPr lang="en-US" sz="4400" b="1" i="1" dirty="0" smtClean="0">
                <a:ln w="25400">
                  <a:solidFill>
                    <a:srgbClr val="CC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ea typeface="+mn-ea"/>
                <a:cs typeface="Arial" pitchFamily="34" charset="0"/>
              </a:rPr>
              <a:t>in </a:t>
            </a:r>
            <a:r>
              <a:rPr lang="en-US" sz="4400" b="1" i="1" dirty="0">
                <a:ln w="25400">
                  <a:solidFill>
                    <a:srgbClr val="CC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ea typeface="+mn-ea"/>
                <a:cs typeface="Arial" pitchFamily="34" charset="0"/>
              </a:rPr>
              <a:t>the </a:t>
            </a:r>
            <a:r>
              <a:rPr lang="en-US" sz="4400" b="1" i="1" dirty="0" smtClean="0">
                <a:ln w="25400">
                  <a:solidFill>
                    <a:srgbClr val="CC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ea typeface="+mn-ea"/>
                <a:cs typeface="Arial" pitchFamily="34" charset="0"/>
              </a:rPr>
              <a:t>           Sierra </a:t>
            </a:r>
            <a:r>
              <a:rPr lang="en-US" sz="4400" b="1" i="1" dirty="0" err="1">
                <a:ln w="25400">
                  <a:solidFill>
                    <a:srgbClr val="CC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ea typeface="+mn-ea"/>
                <a:cs typeface="Arial" pitchFamily="34" charset="0"/>
              </a:rPr>
              <a:t>Nombre</a:t>
            </a:r>
            <a:r>
              <a:rPr lang="en-US" sz="4400" b="1" i="1" dirty="0">
                <a:ln w="25400">
                  <a:solidFill>
                    <a:srgbClr val="CC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ea typeface="+mn-ea"/>
                <a:cs typeface="Arial" pitchFamily="34" charset="0"/>
              </a:rPr>
              <a:t> de Dios </a:t>
            </a:r>
            <a:r>
              <a:rPr lang="en-US" sz="4400" b="1" i="1" dirty="0" smtClean="0">
                <a:ln w="25400">
                  <a:solidFill>
                    <a:srgbClr val="CC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ea typeface="+mn-ea"/>
                <a:cs typeface="Arial" pitchFamily="34" charset="0"/>
              </a:rPr>
              <a:t>    Region </a:t>
            </a:r>
            <a:r>
              <a:rPr lang="en-US" sz="4400" b="1" i="1" dirty="0">
                <a:ln w="25400">
                  <a:solidFill>
                    <a:srgbClr val="CC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ea typeface="+mn-ea"/>
                <a:cs typeface="Arial" pitchFamily="34" charset="0"/>
              </a:rPr>
              <a:t>of </a:t>
            </a:r>
            <a:r>
              <a:rPr lang="en-US" sz="4400" b="1" i="1" dirty="0" smtClean="0">
                <a:ln w="25400">
                  <a:solidFill>
                    <a:srgbClr val="CC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ea typeface="+mn-ea"/>
                <a:cs typeface="Arial" pitchFamily="34" charset="0"/>
              </a:rPr>
              <a:t>Honduras</a:t>
            </a:r>
            <a:endParaRPr lang="en-US" sz="1800" b="1" i="1" dirty="0">
              <a:ln w="25400">
                <a:solidFill>
                  <a:srgbClr val="CC0000"/>
                </a:solidFill>
                <a:prstDash val="solid"/>
                <a:miter lim="800000"/>
              </a:ln>
              <a:solidFill>
                <a:schemeClr val="bg1"/>
              </a:solidFill>
              <a:latin typeface="VL Gothic" pitchFamily="34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04786" y="3475037"/>
            <a:ext cx="9636126" cy="400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0" tIns="45688" rIns="91370" bIns="45688">
            <a:spAutoFit/>
          </a:bodyPr>
          <a:lstStyle/>
          <a:p>
            <a:pPr hangingPunct="0">
              <a:spcAft>
                <a:spcPts val="1417"/>
              </a:spcAft>
              <a:buSzPct val="45000"/>
            </a:pPr>
            <a:r>
              <a:rPr lang="en-US" sz="2400" b="1" dirty="0">
                <a:solidFill>
                  <a:schemeClr val="bg1"/>
                </a:solidFill>
                <a:latin typeface="Tw Cen MT" pitchFamily="34" charset="0"/>
                <a:ea typeface="DejaVu Sans" pitchFamily="2"/>
                <a:cs typeface="Lohit Devanagari" pitchFamily="2"/>
              </a:rPr>
              <a:t>Michael Bierwagen </a:t>
            </a:r>
            <a:r>
              <a:rPr lang="en-US" sz="2400" dirty="0" smtClean="0">
                <a:solidFill>
                  <a:schemeClr val="bg1"/>
                </a:solidFill>
                <a:latin typeface="Tw Cen MT" pitchFamily="34" charset="0"/>
                <a:ea typeface="DejaVu Sans" pitchFamily="2"/>
                <a:cs typeface="Lohit Devanagari" pitchFamily="2"/>
              </a:rPr>
              <a:t>(Undergraduate Student, Presenter)  </a:t>
            </a:r>
            <a:endParaRPr lang="en-US" sz="1600" dirty="0" smtClean="0">
              <a:solidFill>
                <a:schemeClr val="bg1"/>
              </a:solidFill>
              <a:latin typeface="Tw Cen MT" pitchFamily="34" charset="0"/>
              <a:ea typeface="DejaVu Sans" pitchFamily="2"/>
              <a:cs typeface="Lohit Devanagari" pitchFamily="2"/>
            </a:endParaRPr>
          </a:p>
          <a:p>
            <a:pPr hangingPunct="0">
              <a:spcAft>
                <a:spcPts val="1417"/>
              </a:spcAft>
              <a:buSzPct val="45000"/>
            </a:pPr>
            <a:r>
              <a:rPr lang="en-US" sz="1600" b="1" dirty="0">
                <a:solidFill>
                  <a:schemeClr val="bg1"/>
                </a:solidFill>
                <a:latin typeface="Tw Cen MT" pitchFamily="34" charset="0"/>
                <a:ea typeface="DejaVu Sans" pitchFamily="2"/>
                <a:cs typeface="Lohit Devanagari" pitchFamily="2"/>
              </a:rPr>
              <a:t/>
            </a:r>
            <a:br>
              <a:rPr lang="en-US" sz="1600" b="1" dirty="0">
                <a:solidFill>
                  <a:schemeClr val="bg1"/>
                </a:solidFill>
                <a:latin typeface="Tw Cen MT" pitchFamily="34" charset="0"/>
                <a:ea typeface="DejaVu Sans" pitchFamily="2"/>
                <a:cs typeface="Lohit Devanagari" pitchFamily="2"/>
              </a:rPr>
            </a:br>
            <a:r>
              <a:rPr lang="en-US" sz="2400" b="1" dirty="0" err="1" smtClean="0">
                <a:solidFill>
                  <a:schemeClr val="bg1"/>
                </a:solidFill>
                <a:latin typeface="Tw Cen MT" pitchFamily="34" charset="0"/>
                <a:ea typeface="DejaVu Sans" pitchFamily="2"/>
                <a:cs typeface="Lohit Devanagari" pitchFamily="2"/>
              </a:rPr>
              <a:t>Kelin</a:t>
            </a:r>
            <a:r>
              <a:rPr lang="en-US" sz="2400" b="1" dirty="0" smtClean="0">
                <a:solidFill>
                  <a:schemeClr val="bg1"/>
                </a:solidFill>
                <a:latin typeface="Tw Cen MT" pitchFamily="34" charset="0"/>
                <a:ea typeface="DejaVu Sans" pitchFamily="2"/>
                <a:cs typeface="Lohit Devanagari" pitchFamily="2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w Cen MT" pitchFamily="34" charset="0"/>
                <a:ea typeface="DejaVu Sans" pitchFamily="2"/>
                <a:cs typeface="Lohit Devanagari" pitchFamily="2"/>
              </a:rPr>
              <a:t>Whipple Ph.D. </a:t>
            </a:r>
            <a:r>
              <a:rPr lang="en-US" sz="2400" dirty="0">
                <a:solidFill>
                  <a:schemeClr val="bg1"/>
                </a:solidFill>
                <a:latin typeface="Tw Cen MT" pitchFamily="34" charset="0"/>
                <a:ea typeface="DejaVu Sans" pitchFamily="2"/>
                <a:cs typeface="Lohit Devanagari" pitchFamily="2"/>
              </a:rPr>
              <a:t>(Mentor</a:t>
            </a:r>
            <a:r>
              <a:rPr lang="en-US" sz="2400" dirty="0" smtClean="0">
                <a:solidFill>
                  <a:schemeClr val="bg1"/>
                </a:solidFill>
                <a:latin typeface="Tw Cen MT" pitchFamily="34" charset="0"/>
                <a:ea typeface="DejaVu Sans" pitchFamily="2"/>
                <a:cs typeface="Lohit Devanagari" pitchFamily="2"/>
              </a:rPr>
              <a:t>)  </a:t>
            </a:r>
          </a:p>
          <a:p>
            <a:pPr hangingPunct="0">
              <a:spcAft>
                <a:spcPts val="1417"/>
              </a:spcAft>
              <a:buSzPct val="45000"/>
            </a:pPr>
            <a:r>
              <a:rPr lang="en-US" sz="2400" b="1" dirty="0" smtClean="0">
                <a:solidFill>
                  <a:schemeClr val="bg1"/>
                </a:solidFill>
                <a:latin typeface="Tw Cen MT" pitchFamily="34" charset="0"/>
                <a:ea typeface="DejaVu Sans" pitchFamily="2"/>
                <a:cs typeface="Lohit Devanagari" pitchFamily="2"/>
              </a:rPr>
              <a:t>Mathew Rossi </a:t>
            </a:r>
            <a:r>
              <a:rPr lang="en-US" sz="2400" dirty="0" smtClean="0">
                <a:solidFill>
                  <a:schemeClr val="bg1"/>
                </a:solidFill>
                <a:latin typeface="Tw Cen MT" pitchFamily="34" charset="0"/>
                <a:ea typeface="DejaVu Sans" pitchFamily="2"/>
                <a:cs typeface="Lohit Devanagari" pitchFamily="2"/>
              </a:rPr>
              <a:t>(Graduate Student) </a:t>
            </a:r>
          </a:p>
          <a:p>
            <a:pPr hangingPunct="0">
              <a:spcAft>
                <a:spcPts val="1417"/>
              </a:spcAft>
              <a:buSzPct val="45000"/>
            </a:pPr>
            <a:endParaRPr lang="en-US" sz="2400" dirty="0" smtClean="0">
              <a:solidFill>
                <a:schemeClr val="bg1"/>
              </a:solidFill>
              <a:latin typeface="Tw Cen MT" pitchFamily="34" charset="0"/>
              <a:ea typeface="DejaVu Sans" pitchFamily="2"/>
              <a:cs typeface="Lohit Devanagari" pitchFamily="2"/>
            </a:endParaRPr>
          </a:p>
          <a:p>
            <a:pPr hangingPunct="0">
              <a:spcAft>
                <a:spcPts val="1417"/>
              </a:spcAft>
              <a:buSzPct val="45000"/>
            </a:pPr>
            <a:endParaRPr lang="en-US" sz="2400" dirty="0">
              <a:solidFill>
                <a:schemeClr val="bg1"/>
              </a:solidFill>
              <a:latin typeface="Tw Cen MT" pitchFamily="34" charset="0"/>
              <a:ea typeface="DejaVu Sans" pitchFamily="2"/>
              <a:cs typeface="Lohit Devanagari" pitchFamily="2"/>
            </a:endParaRPr>
          </a:p>
          <a:p>
            <a:pPr hangingPunct="0">
              <a:spcAft>
                <a:spcPts val="1417"/>
              </a:spcAft>
              <a:buSzPct val="45000"/>
            </a:pPr>
            <a:r>
              <a:rPr lang="en-US" sz="2400" b="1" dirty="0" smtClean="0">
                <a:solidFill>
                  <a:schemeClr val="bg1"/>
                </a:solidFill>
                <a:latin typeface="Tw Cen MT" pitchFamily="34" charset="0"/>
                <a:ea typeface="DejaVu Sans" pitchFamily="2"/>
                <a:cs typeface="Lohit Devanagari" pitchFamily="2"/>
              </a:rPr>
              <a:t>Arizona State University</a:t>
            </a:r>
          </a:p>
          <a:p>
            <a:pPr hangingPunct="0">
              <a:spcAft>
                <a:spcPts val="1417"/>
              </a:spcAft>
              <a:buSzPct val="45000"/>
            </a:pPr>
            <a:r>
              <a:rPr lang="en-US" sz="2400" b="1" dirty="0" smtClean="0">
                <a:solidFill>
                  <a:schemeClr val="bg1"/>
                </a:solidFill>
                <a:latin typeface="Tw Cen MT" pitchFamily="34" charset="0"/>
                <a:ea typeface="DejaVu Sans" pitchFamily="2"/>
                <a:cs typeface="Lohit Devanagari" pitchFamily="2"/>
              </a:rPr>
              <a:t>School </a:t>
            </a:r>
            <a:r>
              <a:rPr lang="en-US" sz="2400" b="1" dirty="0">
                <a:solidFill>
                  <a:schemeClr val="bg1"/>
                </a:solidFill>
                <a:latin typeface="Tw Cen MT" pitchFamily="34" charset="0"/>
                <a:ea typeface="DejaVu Sans" pitchFamily="2"/>
                <a:cs typeface="Lohit Devanagari" pitchFamily="2"/>
              </a:rPr>
              <a:t>of Earth and Space Exploration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69" y="6108192"/>
            <a:ext cx="4432743" cy="121888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69" y="5460236"/>
            <a:ext cx="4432743" cy="47624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3613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/>
          <p:cNvSpPr txBox="1">
            <a:spLocks/>
          </p:cNvSpPr>
          <p:nvPr/>
        </p:nvSpPr>
        <p:spPr>
          <a:xfrm>
            <a:off x="1570980" y="93077"/>
            <a:ext cx="6938040" cy="117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  <a:defRPr/>
            </a:pPr>
            <a:r>
              <a:rPr lang="en-US" sz="2400" b="1" i="1" dirty="0" smtClean="0">
                <a:solidFill>
                  <a:schemeClr val="bg1"/>
                </a:solidFill>
                <a:latin typeface="Arial Black" pitchFamily="34" charset="0"/>
              </a:rPr>
              <a:t>PROGRESS</a:t>
            </a:r>
            <a:endParaRPr kumimoji="0" lang="en-US" sz="16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0" y="-325"/>
            <a:ext cx="10080000" cy="7560000"/>
          </a:xfrm>
          <a:custGeom>
            <a:avLst>
              <a:gd name="f0" fmla="val 287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0"/>
            <a:ext cx="10080000" cy="7559675"/>
          </a:xfrm>
          <a:custGeom>
            <a:avLst>
              <a:gd name="f0" fmla="val 22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7005" y="1484336"/>
            <a:ext cx="7965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tabLst>
                <a:tab pos="228600" algn="l"/>
              </a:tabLst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Satellite imagery was collected and mosaicked together in GIS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software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Seismicity, hurricane track, TRMM, and DEM datasets have been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collected 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maps have been constructed using GIS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software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15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/>
          <p:cNvSpPr txBox="1">
            <a:spLocks/>
          </p:cNvSpPr>
          <p:nvPr/>
        </p:nvSpPr>
        <p:spPr>
          <a:xfrm>
            <a:off x="1570980" y="93077"/>
            <a:ext cx="6938040" cy="117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  <a:defRPr/>
            </a:pPr>
            <a:r>
              <a:rPr lang="en-US" sz="2400" b="1" i="1" noProof="0" dirty="0" smtClean="0">
                <a:solidFill>
                  <a:schemeClr val="bg1"/>
                </a:solidFill>
                <a:latin typeface="Arial Black" pitchFamily="34" charset="0"/>
              </a:rPr>
              <a:t>CONCLUSION</a:t>
            </a:r>
            <a:endParaRPr kumimoji="0" lang="en-US" sz="16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0" y="-325"/>
            <a:ext cx="10080000" cy="7560000"/>
          </a:xfrm>
          <a:custGeom>
            <a:avLst>
              <a:gd name="f0" fmla="val 287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0"/>
            <a:ext cx="10080000" cy="7559675"/>
          </a:xfrm>
          <a:custGeom>
            <a:avLst>
              <a:gd name="f0" fmla="val 22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7005" y="1840845"/>
            <a:ext cx="79659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educational maps will be used as a public outreach tool for locals and visitors that visit the Lodge at Pico Bonito in Honduras and will be used to inform people of the hazards of the region. 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 set will also provide information regarding the geology and geography of the La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Ceiba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/Sierra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Nombre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Dios region in an effort to highlight the unique geologic setting of the area. </a:t>
            </a:r>
          </a:p>
        </p:txBody>
      </p:sp>
    </p:spTree>
    <p:extLst>
      <p:ext uri="{BB962C8B-B14F-4D97-AF65-F5344CB8AC3E}">
        <p14:creationId xmlns:p14="http://schemas.microsoft.com/office/powerpoint/2010/main" val="3767809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/>
          <p:cNvSpPr txBox="1">
            <a:spLocks/>
          </p:cNvSpPr>
          <p:nvPr/>
        </p:nvSpPr>
        <p:spPr>
          <a:xfrm>
            <a:off x="1570980" y="-59323"/>
            <a:ext cx="6938040" cy="117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  <a:defRPr/>
            </a:pPr>
            <a:r>
              <a:rPr lang="en-US" sz="2400" b="1" i="1" dirty="0" smtClean="0">
                <a:solidFill>
                  <a:schemeClr val="bg1"/>
                </a:solidFill>
                <a:latin typeface="Arial Black" pitchFamily="34" charset="0"/>
              </a:rPr>
              <a:t>BACKGROUND</a:t>
            </a:r>
            <a:endParaRPr kumimoji="0" lang="en-US" sz="16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0" y="-325"/>
            <a:ext cx="10080000" cy="7560000"/>
          </a:xfrm>
          <a:custGeom>
            <a:avLst>
              <a:gd name="f0" fmla="val 287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0"/>
            <a:ext cx="10080000" cy="7559675"/>
          </a:xfrm>
          <a:custGeom>
            <a:avLst>
              <a:gd name="f0" fmla="val 22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5912" y="808037"/>
            <a:ext cx="9402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Nombre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Dios mountain range poses significant hazard to the city of La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Ceiba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fourth largest city in the nation of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Honduras,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ncluding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hazards from landslides,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earthquakes,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flooding.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3" t="8986" r="18047" b="7290"/>
          <a:stretch/>
        </p:blipFill>
        <p:spPr>
          <a:xfrm>
            <a:off x="4849829" y="4201064"/>
            <a:ext cx="4914883" cy="308397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15911" y="2013128"/>
            <a:ext cx="42672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Ceiba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35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northern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coast of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Honduras</a:t>
            </a:r>
          </a:p>
          <a:p>
            <a:pPr marL="177800"/>
            <a:endParaRPr lang="en-US" sz="1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35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195,000 residents</a:t>
            </a:r>
          </a:p>
          <a:p>
            <a:pPr marL="177800"/>
            <a:endParaRPr lang="en-US" sz="1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3550" indent="-28575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Cangrejal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River runs through the city</a:t>
            </a:r>
          </a:p>
          <a:p>
            <a:pPr marL="177800"/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Sierra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Nombre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Dios</a:t>
            </a:r>
          </a:p>
          <a:p>
            <a:pPr marL="4635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steep, rising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abruptly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(high uplift rate)</a:t>
            </a:r>
          </a:p>
          <a:p>
            <a:pPr marL="177800"/>
            <a:endParaRPr lang="en-US" sz="1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35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located close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 tectonic plate margin</a:t>
            </a:r>
          </a:p>
          <a:p>
            <a:pPr marL="177800"/>
            <a:endParaRPr lang="en-US" sz="1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35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faults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 across the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Sierra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Nombre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Dios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parallel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plate margin</a:t>
            </a:r>
          </a:p>
          <a:p>
            <a:pPr marL="177800"/>
            <a:endParaRPr lang="en-US" sz="1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35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network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rivers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descends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 mountains north and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flows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directly into the Atlantic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Ocean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223457" y="1493837"/>
            <a:ext cx="3495093" cy="2209132"/>
            <a:chOff x="5355219" y="5111210"/>
            <a:chExt cx="3811778" cy="24092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5219" y="5111210"/>
              <a:ext cx="3811778" cy="2409298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7173912" y="6370637"/>
              <a:ext cx="175594" cy="381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5452192" y="3715305"/>
            <a:ext cx="50387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tabLst>
                <a:tab pos="228600" algn="l"/>
              </a:tabLst>
            </a:pP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Courtesy:  Google</a:t>
            </a:r>
            <a:endParaRPr lang="en-US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877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/>
          <p:cNvSpPr txBox="1">
            <a:spLocks/>
          </p:cNvSpPr>
          <p:nvPr/>
        </p:nvSpPr>
        <p:spPr>
          <a:xfrm>
            <a:off x="1570980" y="46037"/>
            <a:ext cx="6938040" cy="117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  <a:defRPr/>
            </a:pPr>
            <a:r>
              <a:rPr lang="en-US" sz="2400" b="1" i="1" dirty="0" smtClean="0">
                <a:solidFill>
                  <a:schemeClr val="bg1"/>
                </a:solidFill>
                <a:latin typeface="Arial Black" pitchFamily="34" charset="0"/>
              </a:rPr>
              <a:t>Hurricane Mitch – October 1998</a:t>
            </a:r>
            <a:endParaRPr kumimoji="0" lang="en-US" sz="16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0" y="-325"/>
            <a:ext cx="10080000" cy="7560000"/>
          </a:xfrm>
          <a:custGeom>
            <a:avLst>
              <a:gd name="f0" fmla="val 287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0"/>
            <a:ext cx="10080000" cy="7559675"/>
          </a:xfrm>
          <a:custGeom>
            <a:avLst>
              <a:gd name="f0" fmla="val 22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8312" y="1906392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fall of 1998, Hurricane Mitch devastated Honduras including the city of La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Ceiba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Honduras alone,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Hurricane Mitch:</a:t>
            </a:r>
          </a:p>
          <a:p>
            <a:pPr>
              <a:tabLst>
                <a:tab pos="228600" algn="l"/>
              </a:tabLst>
            </a:pPr>
            <a:endParaRPr lang="en-US" sz="1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228600" algn="l"/>
              </a:tabLs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killed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7,000 people 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endParaRPr lang="en-US" sz="1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228600" algn="l"/>
              </a:tabLs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resulted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over 3 billion USD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damage</a:t>
            </a:r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228600" algn="l"/>
              </a:tabLst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228600" algn="l"/>
              </a:tabLs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resulted in widespread flooding, including in La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Ceiba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207" y="1906391"/>
            <a:ext cx="5040312" cy="37469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489794" y="5696505"/>
            <a:ext cx="50387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tabLst>
                <a:tab pos="228600" algn="l"/>
              </a:tabLst>
            </a:pP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Courtesy:  NASA RSD</a:t>
            </a:r>
            <a:endParaRPr lang="en-US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864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/>
          <p:cNvSpPr txBox="1">
            <a:spLocks/>
          </p:cNvSpPr>
          <p:nvPr/>
        </p:nvSpPr>
        <p:spPr>
          <a:xfrm>
            <a:off x="1570980" y="16877"/>
            <a:ext cx="6938040" cy="117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  <a:defRPr/>
            </a:pPr>
            <a:r>
              <a:rPr lang="en-US" sz="2400" b="1" i="1" dirty="0" smtClean="0">
                <a:solidFill>
                  <a:schemeClr val="bg1"/>
                </a:solidFill>
                <a:latin typeface="Arial Black" pitchFamily="34" charset="0"/>
              </a:rPr>
              <a:t>M7.3 Earthquake North of Honduras </a:t>
            </a:r>
            <a:endParaRPr kumimoji="0" lang="en-US" sz="16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9062" y="661090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28600" algn="l"/>
              </a:tabLst>
            </a:pPr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Courtesy:  USGS Earthquake Hazards Program</a:t>
            </a:r>
          </a:p>
        </p:txBody>
      </p:sp>
      <p:sp>
        <p:nvSpPr>
          <p:cNvPr id="5" name="Freeform 4"/>
          <p:cNvSpPr/>
          <p:nvPr/>
        </p:nvSpPr>
        <p:spPr>
          <a:xfrm>
            <a:off x="0" y="-325"/>
            <a:ext cx="10080000" cy="7560000"/>
          </a:xfrm>
          <a:custGeom>
            <a:avLst>
              <a:gd name="f0" fmla="val 287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0"/>
            <a:ext cx="10080000" cy="7559675"/>
          </a:xfrm>
          <a:custGeom>
            <a:avLst>
              <a:gd name="f0" fmla="val 22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000" y="1368524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7.3 - Offshore North Honduras</a:t>
            </a:r>
          </a:p>
          <a:p>
            <a:pPr>
              <a:tabLst>
                <a:tab pos="228600" algn="l"/>
              </a:tabLst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28th 2009  08:24:45 UTC </a:t>
            </a:r>
          </a:p>
          <a:p>
            <a:pPr>
              <a:tabLst>
                <a:tab pos="228600" algn="l"/>
              </a:tabLst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northern Honduras at least:</a:t>
            </a:r>
          </a:p>
          <a:p>
            <a:pPr marL="465138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killed</a:t>
            </a:r>
          </a:p>
          <a:p>
            <a:pPr marL="465138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injured</a:t>
            </a:r>
          </a:p>
          <a:p>
            <a:pPr marL="465138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130 buildings damaged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destroyed 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The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span of a major bridge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</a:p>
          <a:p>
            <a:pPr>
              <a:tabLst>
                <a:tab pos="228600" algn="l"/>
              </a:tabLst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Progreso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Honduras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destroyed. 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earthquake demonstrated that this</a:t>
            </a:r>
          </a:p>
          <a:p>
            <a:pPr>
              <a:tabLst>
                <a:tab pos="228600" algn="l"/>
              </a:tabLs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plate boundary is capable of producing</a:t>
            </a:r>
          </a:p>
          <a:p>
            <a:pPr>
              <a:tabLst>
                <a:tab pos="228600" algn="l"/>
              </a:tabLs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least Magnitude 7.3 earthquakes.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12" y="1198562"/>
            <a:ext cx="5143500" cy="532447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5859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/>
          <p:cNvSpPr txBox="1">
            <a:spLocks/>
          </p:cNvSpPr>
          <p:nvPr/>
        </p:nvSpPr>
        <p:spPr>
          <a:xfrm>
            <a:off x="1570980" y="-59323"/>
            <a:ext cx="6938040" cy="117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  <a:defRPr/>
            </a:pPr>
            <a:r>
              <a:rPr lang="en-US" sz="2400" b="1" i="1" dirty="0" smtClean="0">
                <a:solidFill>
                  <a:schemeClr val="bg1"/>
                </a:solidFill>
                <a:latin typeface="Arial Black" pitchFamily="34" charset="0"/>
              </a:rPr>
              <a:t>PROJECT</a:t>
            </a:r>
            <a:endParaRPr kumimoji="0" lang="en-US" sz="16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0" y="-325"/>
            <a:ext cx="10080000" cy="7560000"/>
          </a:xfrm>
          <a:custGeom>
            <a:avLst>
              <a:gd name="f0" fmla="val 287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0"/>
            <a:ext cx="10080000" cy="7559675"/>
          </a:xfrm>
          <a:custGeom>
            <a:avLst>
              <a:gd name="f0" fmla="val 22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267" y="1112837"/>
            <a:ext cx="939546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Focus:  </a:t>
            </a:r>
          </a:p>
          <a:p>
            <a:pPr>
              <a:tabLst>
                <a:tab pos="228600" algn="l"/>
              </a:tabLs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Constructing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bilingual (English and Spanish) educational maps as an outreach tool to be utilized by “The Lodge at Pico Bonito” ecotourism lodge located in the region.  </a:t>
            </a:r>
          </a:p>
          <a:p>
            <a:pPr>
              <a:tabLst>
                <a:tab pos="228600" algn="l"/>
              </a:tabLst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map set will be designed to educate locals and visitors of the geologic and natural hazards (seismic, flooding, and landslide hazards) of the region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tabLst>
                <a:tab pos="228600" algn="l"/>
              </a:tabLst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finished map set will contain several maps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including:</a:t>
            </a:r>
          </a:p>
          <a:p>
            <a:pPr>
              <a:tabLst>
                <a:tab pos="228600" algn="l"/>
              </a:tabLst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5463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regional map showing the plate tectonics and seismicity of the North American/Caribbean plate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boundary</a:t>
            </a:r>
          </a:p>
          <a:p>
            <a:pPr marL="525463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5463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neotectonic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map illustrating uplift patterns and active faults in Sierra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Nombre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Dios</a:t>
            </a:r>
          </a:p>
          <a:p>
            <a:pPr marL="525463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5463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geomorphic map highlighting faults and alluvial fans in the near vicinity of the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ecolodge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210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/>
          <p:cNvSpPr txBox="1">
            <a:spLocks/>
          </p:cNvSpPr>
          <p:nvPr/>
        </p:nvSpPr>
        <p:spPr>
          <a:xfrm>
            <a:off x="1570980" y="122237"/>
            <a:ext cx="6938040" cy="117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  <a:defRPr/>
            </a:pPr>
            <a:r>
              <a:rPr lang="en-US" sz="2400" b="1" i="1" noProof="0" dirty="0" smtClean="0">
                <a:solidFill>
                  <a:schemeClr val="bg1"/>
                </a:solidFill>
                <a:latin typeface="Arial Black" pitchFamily="34" charset="0"/>
              </a:rPr>
              <a:t>METHODS</a:t>
            </a:r>
            <a:endParaRPr kumimoji="0" lang="en-US" sz="16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0" y="-325"/>
            <a:ext cx="10080000" cy="7560000"/>
          </a:xfrm>
          <a:custGeom>
            <a:avLst>
              <a:gd name="f0" fmla="val 287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0"/>
            <a:ext cx="10080000" cy="7559675"/>
          </a:xfrm>
          <a:custGeom>
            <a:avLst>
              <a:gd name="f0" fmla="val 22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267" y="1707316"/>
            <a:ext cx="93954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project is utilizing GIS software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construct the maps in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conjunction with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seismological data as well as NASA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products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including:</a:t>
            </a:r>
          </a:p>
          <a:p>
            <a:pPr>
              <a:tabLst>
                <a:tab pos="228600" algn="l"/>
              </a:tabLst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228600" algn="l"/>
              </a:tabLs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TRMM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(Tropical Rainfall Measuring Mission)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  <a:p>
            <a:pPr>
              <a:tabLst>
                <a:tab pos="228600" algn="l"/>
              </a:tabLst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228600" algn="l"/>
              </a:tabLs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SRTM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(Shuttle Radar Topography Mission)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  <a:p>
            <a:pPr>
              <a:tabLst>
                <a:tab pos="228600" algn="l"/>
              </a:tabLst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228600" algn="l"/>
              </a:tabLs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ASTER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(Advanced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Spaceborne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Thermal Emission and Reflection Radiometer)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815863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/>
          <p:cNvSpPr txBox="1">
            <a:spLocks/>
          </p:cNvSpPr>
          <p:nvPr/>
        </p:nvSpPr>
        <p:spPr>
          <a:xfrm>
            <a:off x="-755548" y="-62982"/>
            <a:ext cx="11591096" cy="117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  <a:defRPr/>
            </a:pPr>
            <a:r>
              <a:rPr lang="en-US" sz="2400" b="1" i="1" dirty="0">
                <a:solidFill>
                  <a:schemeClr val="bg1"/>
                </a:solidFill>
                <a:latin typeface="Arial Black" pitchFamily="34" charset="0"/>
              </a:rPr>
              <a:t>Regional Tectonic Map </a:t>
            </a:r>
            <a:r>
              <a:rPr lang="en-US" sz="2400" b="1" i="1" dirty="0" smtClean="0">
                <a:solidFill>
                  <a:schemeClr val="bg1"/>
                </a:solidFill>
                <a:latin typeface="Arial Black" pitchFamily="34" charset="0"/>
              </a:rPr>
              <a:t>with </a:t>
            </a:r>
            <a:r>
              <a:rPr lang="en-US" sz="2400" b="1" i="1" dirty="0">
                <a:solidFill>
                  <a:schemeClr val="bg1"/>
                </a:solidFill>
                <a:latin typeface="Arial Black" pitchFamily="34" charset="0"/>
              </a:rPr>
              <a:t>Seismicity Since 1962</a:t>
            </a:r>
          </a:p>
        </p:txBody>
      </p:sp>
      <p:sp>
        <p:nvSpPr>
          <p:cNvPr id="8" name="Freeform 7"/>
          <p:cNvSpPr/>
          <p:nvPr/>
        </p:nvSpPr>
        <p:spPr>
          <a:xfrm>
            <a:off x="0" y="-325"/>
            <a:ext cx="10080000" cy="7560000"/>
          </a:xfrm>
          <a:custGeom>
            <a:avLst>
              <a:gd name="f0" fmla="val 287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0"/>
            <a:ext cx="10080000" cy="7559675"/>
          </a:xfrm>
          <a:custGeom>
            <a:avLst>
              <a:gd name="f0" fmla="val 22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2" y="960437"/>
            <a:ext cx="9314416" cy="3778745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42267" y="5204190"/>
            <a:ext cx="93954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map will illustrate the large scale tectonic setting and seismicity of the region.  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endParaRPr lang="en-US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Ceiba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located near a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left-lateral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transtensional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plate boundary between the North American Plate and the Caribbean Plate.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region the plate boundary accommodates about 20 mm/y slip. </a:t>
            </a:r>
          </a:p>
          <a:p>
            <a:pPr>
              <a:tabLst>
                <a:tab pos="228600" algn="l"/>
              </a:tabLst>
            </a:pPr>
            <a:endParaRPr lang="en-US" sz="1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scale faults in the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Nombre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Dios mountain range run parallel to this plate boundary.  The lack of recent earthquakes near La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Ceiba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associated with these faults in the mountain range could result in a potential large earthquake in the future from a large build-up of energy over time.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20637" y="4788532"/>
            <a:ext cx="50387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tabLst>
                <a:tab pos="228600" algn="l"/>
              </a:tabLst>
            </a:pPr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*Preliminary Map</a:t>
            </a:r>
            <a:endParaRPr lang="en-US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/>
          <p:cNvSpPr txBox="1">
            <a:spLocks/>
          </p:cNvSpPr>
          <p:nvPr/>
        </p:nvSpPr>
        <p:spPr>
          <a:xfrm>
            <a:off x="1324133" y="-106363"/>
            <a:ext cx="7431732" cy="117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  <a:defRPr/>
            </a:pPr>
            <a:r>
              <a:rPr lang="fr-FR" sz="2400" b="1" i="1" dirty="0">
                <a:solidFill>
                  <a:schemeClr val="bg1"/>
                </a:solidFill>
                <a:latin typeface="Arial Black" pitchFamily="34" charset="0"/>
              </a:rPr>
              <a:t>Nombre de </a:t>
            </a:r>
            <a:r>
              <a:rPr lang="fr-FR" sz="2400" b="1" i="1" dirty="0" err="1">
                <a:solidFill>
                  <a:schemeClr val="bg1"/>
                </a:solidFill>
                <a:latin typeface="Arial Black" pitchFamily="34" charset="0"/>
              </a:rPr>
              <a:t>Dios</a:t>
            </a:r>
            <a:r>
              <a:rPr lang="fr-FR" sz="2400" b="1" i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fr-FR" sz="2400" b="1" i="1" dirty="0" err="1">
                <a:solidFill>
                  <a:schemeClr val="bg1"/>
                </a:solidFill>
                <a:latin typeface="Arial Black" pitchFamily="34" charset="0"/>
              </a:rPr>
              <a:t>Mountain</a:t>
            </a:r>
            <a:r>
              <a:rPr lang="fr-FR" sz="2400" b="1" i="1" dirty="0">
                <a:solidFill>
                  <a:schemeClr val="bg1"/>
                </a:solidFill>
                <a:latin typeface="Arial Black" pitchFamily="34" charset="0"/>
              </a:rPr>
              <a:t> Range </a:t>
            </a:r>
            <a:r>
              <a:rPr lang="fr-FR" sz="2400" b="1" i="1" dirty="0" err="1">
                <a:solidFill>
                  <a:schemeClr val="bg1"/>
                </a:solidFill>
                <a:latin typeface="Arial Black" pitchFamily="34" charset="0"/>
              </a:rPr>
              <a:t>Slope</a:t>
            </a:r>
            <a:r>
              <a:rPr lang="fr-FR" sz="2400" b="1" i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fr-FR" sz="2400" b="1" i="1" dirty="0" err="1">
                <a:solidFill>
                  <a:schemeClr val="bg1"/>
                </a:solidFill>
                <a:latin typeface="Arial Black" pitchFamily="34" charset="0"/>
              </a:rPr>
              <a:t>Map</a:t>
            </a:r>
            <a:endParaRPr lang="fr-FR" sz="2400" b="1" i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0" y="-325"/>
            <a:ext cx="10080000" cy="7560000"/>
          </a:xfrm>
          <a:custGeom>
            <a:avLst>
              <a:gd name="f0" fmla="val 287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0"/>
            <a:ext cx="10080000" cy="7559675"/>
          </a:xfrm>
          <a:custGeom>
            <a:avLst>
              <a:gd name="f0" fmla="val 22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98" y="884237"/>
            <a:ext cx="9244403" cy="4737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20637" y="5628301"/>
            <a:ext cx="50387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tabLst>
                <a:tab pos="228600" algn="l"/>
              </a:tabLst>
            </a:pPr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*Preliminary Map</a:t>
            </a:r>
            <a:endParaRPr lang="en-US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267" y="6142037"/>
            <a:ext cx="9395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Slope map of the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Nombre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Dios Mountain Range.  The steep slopes of the range in addition with the high rainfall on the northern mountain front mean a high risk of landslides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The Lodge at Pico Bonito itself sits on an active alluvial fan.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30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/>
          <p:cNvSpPr txBox="1">
            <a:spLocks/>
          </p:cNvSpPr>
          <p:nvPr/>
        </p:nvSpPr>
        <p:spPr>
          <a:xfrm>
            <a:off x="577671" y="16877"/>
            <a:ext cx="8882241" cy="117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  <a:defRPr/>
            </a:pPr>
            <a:r>
              <a:rPr lang="en-US" sz="2400" b="1" i="1" dirty="0">
                <a:solidFill>
                  <a:schemeClr val="bg1"/>
                </a:solidFill>
                <a:latin typeface="Arial Black" pitchFamily="34" charset="0"/>
              </a:rPr>
              <a:t>TRMM (Tropical Rainfall Measuring Mission) Data and Regional Hurricane Tracks Since 1950</a:t>
            </a:r>
          </a:p>
        </p:txBody>
      </p:sp>
      <p:sp>
        <p:nvSpPr>
          <p:cNvPr id="8" name="Freeform 7"/>
          <p:cNvSpPr/>
          <p:nvPr/>
        </p:nvSpPr>
        <p:spPr>
          <a:xfrm>
            <a:off x="0" y="-325"/>
            <a:ext cx="10080000" cy="7560000"/>
          </a:xfrm>
          <a:custGeom>
            <a:avLst>
              <a:gd name="f0" fmla="val 287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0"/>
            <a:ext cx="10080000" cy="7559675"/>
          </a:xfrm>
          <a:custGeom>
            <a:avLst>
              <a:gd name="f0" fmla="val 22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2" t="1172" r="8056" b="1117"/>
          <a:stretch/>
        </p:blipFill>
        <p:spPr>
          <a:xfrm>
            <a:off x="1035182" y="1189037"/>
            <a:ext cx="7967217" cy="4468612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520637" y="5684837"/>
            <a:ext cx="50387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tabLst>
                <a:tab pos="228600" algn="l"/>
              </a:tabLst>
            </a:pPr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*Preliminary Map</a:t>
            </a:r>
            <a:endParaRPr lang="en-US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312" y="6190198"/>
            <a:ext cx="991648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 will illustrate the large amount of annual rainfall (in mm per year) in the northern Honduras along the northern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Nombre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Dios mountain front.  Imagery was derived from NASA/JAXA TRMM satellite data.</a:t>
            </a:r>
          </a:p>
          <a:p>
            <a:pPr>
              <a:tabLst>
                <a:tab pos="228600" algn="l"/>
              </a:tabLst>
            </a:pPr>
            <a:endParaRPr lang="en-US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</a:tabLst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Hurricane tracks as well as Tropical Storm and Tropical Depression tracks since 1950 have been displayed to illustrate the hurricane risk of northern Honduras and the city of La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Ceiba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5915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 w="6350">
          <a:solidFill>
            <a:srgbClr val="C0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6218</TotalTime>
  <Words>751</Words>
  <Application>Microsoft Office PowerPoint</Application>
  <PresentationFormat>Custom</PresentationFormat>
  <Paragraphs>107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Bierwagen</dc:creator>
  <cp:lastModifiedBy>Michael</cp:lastModifiedBy>
  <cp:revision>442</cp:revision>
  <dcterms:created xsi:type="dcterms:W3CDTF">2011-07-06T13:28:00Z</dcterms:created>
  <dcterms:modified xsi:type="dcterms:W3CDTF">2014-04-03T05:47:55Z</dcterms:modified>
</cp:coreProperties>
</file>